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92" r:id="rId6"/>
    <p:sldId id="293" r:id="rId7"/>
    <p:sldId id="260" r:id="rId8"/>
    <p:sldId id="27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31" autoAdjust="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FD242-FF8F-49C3-9A05-83461AD1594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51069E-A7CA-461D-A6DC-A7794800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B503-0AB0-4B0A-9FC1-50651BE64DF0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0F509-4F36-4E57-85D7-66FC95C29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Pg. 57 - 58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Pg. 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Point BBBBB!  Page 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Pg. 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66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67 – Be sure to discuss Figure 3-4 Types of Network Topologies</a:t>
            </a:r>
          </a:p>
          <a:p>
            <a:endParaRPr lang="en-US" dirty="0" smtClean="0"/>
          </a:p>
          <a:p>
            <a:r>
              <a:rPr lang="en-US" dirty="0" smtClean="0"/>
              <a:t>Page 68 – Check Point C and FOR YOUR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52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 &amp; 54</a:t>
            </a:r>
            <a:r>
              <a:rPr lang="en-US" baseline="0" dirty="0" smtClean="0"/>
              <a:t> – look at Fig. 3-2 – Page 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290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Pg. 56 – Check Point AAAAAA!!!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509-4F36-4E57-85D7-66FC95C29B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84CDE6-7065-4C4B-9868-6E6DE08B788D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36E56E-884D-4FD8-995F-67AF9B2125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51648" cy="2667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cap="all" dirty="0" smtClean="0"/>
              <a:t>office systems and technology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800" dirty="0" smtClean="0"/>
              <a:t>Chapter 3</a:t>
            </a:r>
            <a:r>
              <a:rPr lang="en-US" sz="5400" dirty="0" smtClean="0"/>
              <a:t>	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Telecommunications and Network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	Telephone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Telephone Services</a:t>
            </a:r>
          </a:p>
          <a:p>
            <a:pPr lvl="1"/>
            <a:r>
              <a:rPr lang="en-US" dirty="0" smtClean="0"/>
              <a:t>Basic services – flat rate or measured unit</a:t>
            </a:r>
          </a:p>
          <a:p>
            <a:pPr lvl="2"/>
            <a:r>
              <a:rPr lang="en-US" dirty="0" smtClean="0"/>
              <a:t>Local call</a:t>
            </a:r>
          </a:p>
          <a:p>
            <a:pPr lvl="2"/>
            <a:r>
              <a:rPr lang="en-US" dirty="0" smtClean="0"/>
              <a:t>Direct distance dialing (no operator!)</a:t>
            </a:r>
          </a:p>
          <a:p>
            <a:pPr lvl="2"/>
            <a:r>
              <a:rPr lang="en-US" dirty="0" smtClean="0"/>
              <a:t>Person-to-person – operator assisted call where charge is only incurred if the person being called comes to the phone</a:t>
            </a:r>
          </a:p>
          <a:p>
            <a:pPr lvl="2"/>
            <a:r>
              <a:rPr lang="en-US" dirty="0" smtClean="0"/>
              <a:t>Collect call – operator assisted; paid for by receiving company or person</a:t>
            </a:r>
          </a:p>
          <a:p>
            <a:pPr lvl="2"/>
            <a:r>
              <a:rPr lang="en-US" dirty="0" smtClean="0"/>
              <a:t>Card call – charged to a credit card</a:t>
            </a:r>
          </a:p>
          <a:p>
            <a:pPr lvl="2"/>
            <a:r>
              <a:rPr lang="en-US" dirty="0" smtClean="0"/>
              <a:t>Message unit – standard base rate used to determine charge</a:t>
            </a:r>
            <a:endParaRPr lang="en-US" dirty="0"/>
          </a:p>
        </p:txBody>
      </p:sp>
      <p:pic>
        <p:nvPicPr>
          <p:cNvPr id="11266" name="Picture 2" descr="C:\Documents and Settings\Mary-Hogan\Local Settings\Temporary Internet Files\Content.IE5\8FYXYBWD\MPj043848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828800"/>
            <a:ext cx="21336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B.	Telephone Communications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Directory assistance</a:t>
            </a:r>
          </a:p>
          <a:p>
            <a:pPr lvl="2"/>
            <a:r>
              <a:rPr lang="en-US" dirty="0" smtClean="0"/>
              <a:t>Audio conference</a:t>
            </a:r>
          </a:p>
          <a:p>
            <a:pPr lvl="2"/>
            <a:r>
              <a:rPr lang="en-US" dirty="0" smtClean="0"/>
              <a:t>Emergency 911 calls</a:t>
            </a:r>
          </a:p>
          <a:p>
            <a:pPr lvl="2"/>
            <a:r>
              <a:rPr lang="en-US" dirty="0" smtClean="0"/>
              <a:t>Text telephones – accommodates disabilities</a:t>
            </a:r>
          </a:p>
          <a:p>
            <a:pPr lvl="2"/>
            <a:r>
              <a:rPr lang="en-US" dirty="0" smtClean="0"/>
              <a:t>Cell phones</a:t>
            </a:r>
          </a:p>
          <a:p>
            <a:pPr lvl="2"/>
            <a:r>
              <a:rPr lang="en-US" dirty="0" smtClean="0"/>
              <a:t>Camera phones</a:t>
            </a:r>
          </a:p>
          <a:p>
            <a:pPr lvl="2"/>
            <a:r>
              <a:rPr lang="en-US" dirty="0" smtClean="0"/>
              <a:t>Marine calls</a:t>
            </a:r>
          </a:p>
          <a:p>
            <a:pPr lvl="2"/>
            <a:r>
              <a:rPr lang="en-US" dirty="0" smtClean="0"/>
              <a:t>International calls – operator assisted; now, using the computer (Internet phone) just requires audio software and speakers</a:t>
            </a:r>
          </a:p>
          <a:p>
            <a:pPr lvl="2"/>
            <a:r>
              <a:rPr lang="en-US" dirty="0" smtClean="0"/>
              <a:t>WATS – fixed monthly fee paid for WATS hours</a:t>
            </a:r>
            <a:endParaRPr lang="en-US" dirty="0"/>
          </a:p>
        </p:txBody>
      </p:sp>
      <p:pic>
        <p:nvPicPr>
          <p:cNvPr id="2050" name="Picture 2" descr="C:\Documents and Settings\Mary-Hogan\Local Settings\Temporary Internet Files\Content.IE5\GABLU3L4\MCj044213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028825"/>
            <a:ext cx="1524000" cy="1628775"/>
          </a:xfrm>
          <a:prstGeom prst="rect">
            <a:avLst/>
          </a:prstGeom>
          <a:noFill/>
        </p:spPr>
      </p:pic>
      <p:pic>
        <p:nvPicPr>
          <p:cNvPr id="2051" name="Picture 3" descr="C:\Documents and Settings\Mary-Hogan\Local Settings\Temporary Internet Files\Content.IE5\VRG0FIEG\MCj043602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2837" y="3429000"/>
            <a:ext cx="1838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B.	Telephone Communications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INWATS – inward wide area telephone service: subscription service available for companies if numerous telephone calls are expected from customers – toll-free calls!</a:t>
            </a:r>
          </a:p>
          <a:p>
            <a:pPr lvl="2"/>
            <a:r>
              <a:rPr lang="en-US" dirty="0" smtClean="0"/>
              <a:t>Foreign exchange – provides customers a local number when calling a business located in another city</a:t>
            </a:r>
          </a:p>
          <a:p>
            <a:pPr lvl="2"/>
            <a:r>
              <a:rPr lang="en-US" dirty="0" smtClean="0"/>
              <a:t>Answering services – used by doctors’ offices</a:t>
            </a:r>
          </a:p>
          <a:p>
            <a:pPr lvl="2"/>
            <a:r>
              <a:rPr lang="en-US" dirty="0" smtClean="0"/>
              <a:t>Special Telephone Features</a:t>
            </a:r>
          </a:p>
          <a:p>
            <a:pPr lvl="3"/>
            <a:r>
              <a:rPr lang="en-US" dirty="0" smtClean="0"/>
              <a:t>Call waiting</a:t>
            </a:r>
          </a:p>
          <a:p>
            <a:pPr lvl="3"/>
            <a:r>
              <a:rPr lang="en-US" dirty="0" smtClean="0"/>
              <a:t>Call forwarding</a:t>
            </a:r>
          </a:p>
          <a:p>
            <a:pPr lvl="3"/>
            <a:r>
              <a:rPr lang="en-US" dirty="0" smtClean="0"/>
              <a:t>Caller ID</a:t>
            </a:r>
          </a:p>
          <a:p>
            <a:pPr lvl="3"/>
            <a:r>
              <a:rPr lang="en-US" dirty="0" smtClean="0"/>
              <a:t>Redialing</a:t>
            </a:r>
          </a:p>
          <a:p>
            <a:pPr lvl="3"/>
            <a:r>
              <a:rPr lang="en-US" dirty="0" smtClean="0"/>
              <a:t>Call Trace - *57 or *69</a:t>
            </a:r>
            <a:endParaRPr lang="en-US" dirty="0"/>
          </a:p>
        </p:txBody>
      </p:sp>
      <p:pic>
        <p:nvPicPr>
          <p:cNvPr id="3083" name="Picture 11" descr="C:\Documents and Settings\Mary-Hogan\Local Settings\Temporary Internet Files\Content.IE5\6X648YET\MPj043093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14800"/>
            <a:ext cx="190611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B.	Telephone Communications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Telephone Systems</a:t>
            </a:r>
          </a:p>
          <a:p>
            <a:pPr lvl="2"/>
            <a:r>
              <a:rPr lang="en-US" dirty="0" smtClean="0"/>
              <a:t>Private Branch Exchanges (PBX)</a:t>
            </a:r>
          </a:p>
          <a:p>
            <a:pPr lvl="3"/>
            <a:r>
              <a:rPr lang="en-US" dirty="0" smtClean="0"/>
              <a:t>Special purpose computer – now accepts voice and data transmissions for smaller organizations</a:t>
            </a:r>
          </a:p>
          <a:p>
            <a:pPr lvl="2"/>
            <a:r>
              <a:rPr lang="en-US" dirty="0" smtClean="0"/>
              <a:t>Computerized Branch Exchange (CBX)</a:t>
            </a:r>
          </a:p>
          <a:p>
            <a:pPr lvl="3"/>
            <a:r>
              <a:rPr lang="en-US" dirty="0" smtClean="0"/>
              <a:t>Computer-based telephone communication system</a:t>
            </a:r>
          </a:p>
          <a:p>
            <a:pPr lvl="3"/>
            <a:r>
              <a:rPr lang="en-US" dirty="0" smtClean="0"/>
              <a:t>Only serves telephone requirements!</a:t>
            </a:r>
          </a:p>
          <a:p>
            <a:pPr lvl="2"/>
            <a:r>
              <a:rPr lang="en-US" dirty="0" smtClean="0"/>
              <a:t>Central Exchange Systems (CENTREX) – TELECOM!</a:t>
            </a:r>
          </a:p>
          <a:p>
            <a:pPr lvl="3"/>
            <a:r>
              <a:rPr lang="en-US" dirty="0" smtClean="0"/>
              <a:t>Usually leased from the regional telephone company</a:t>
            </a:r>
          </a:p>
          <a:p>
            <a:pPr lvl="3"/>
            <a:r>
              <a:rPr lang="en-US" dirty="0" smtClean="0"/>
              <a:t>Seven digit numbers</a:t>
            </a:r>
            <a:endParaRPr lang="en-US" dirty="0"/>
          </a:p>
        </p:txBody>
      </p:sp>
      <p:pic>
        <p:nvPicPr>
          <p:cNvPr id="12290" name="Picture 2" descr="C:\Documents and Settings\Mary-Hogan\Local Settings\Temporary Internet Files\Content.IE5\2X4LUFOH\MCBS00881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2133600" cy="121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B.	Telephone Communications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Telephone Equipment</a:t>
            </a:r>
          </a:p>
          <a:p>
            <a:pPr lvl="2"/>
            <a:r>
              <a:rPr lang="en-US" dirty="0" smtClean="0"/>
              <a:t>Touch-tone</a:t>
            </a:r>
          </a:p>
          <a:p>
            <a:pPr lvl="2"/>
            <a:r>
              <a:rPr lang="en-US" dirty="0" smtClean="0"/>
              <a:t>Speakerphone</a:t>
            </a:r>
          </a:p>
          <a:p>
            <a:pPr lvl="2"/>
            <a:r>
              <a:rPr lang="en-US" dirty="0" smtClean="0"/>
              <a:t>Call director – desktop unit that can handle 100 lines</a:t>
            </a:r>
          </a:p>
          <a:p>
            <a:pPr lvl="2"/>
            <a:r>
              <a:rPr lang="en-US" dirty="0" smtClean="0"/>
              <a:t>Paging system – in-house communication system</a:t>
            </a:r>
          </a:p>
          <a:p>
            <a:pPr lvl="2"/>
            <a:r>
              <a:rPr lang="en-US" dirty="0" smtClean="0"/>
              <a:t>Headset – ergonomically designed; hands-free</a:t>
            </a:r>
          </a:p>
          <a:p>
            <a:pPr lvl="3"/>
            <a:r>
              <a:rPr lang="en-US" dirty="0" smtClean="0"/>
              <a:t>Common peripheral to cellular phones!</a:t>
            </a:r>
            <a:endParaRPr lang="en-US" dirty="0"/>
          </a:p>
        </p:txBody>
      </p:sp>
      <p:pic>
        <p:nvPicPr>
          <p:cNvPr id="4098" name="Picture 2" descr="C:\Documents and Settings\Mary-Hogan\Local Settings\Temporary Internet Files\Content.IE5\2X4LUFOH\MPj043078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1905000" cy="2438400"/>
          </a:xfrm>
          <a:prstGeom prst="rect">
            <a:avLst/>
          </a:prstGeom>
          <a:noFill/>
        </p:spPr>
      </p:pic>
      <p:pic>
        <p:nvPicPr>
          <p:cNvPr id="4099" name="Picture 3" descr="C:\Documents and Settings\Mary-Hogan\Local Settings\Temporary Internet Files\Content.IE5\GFM1ULWJ\MCj029079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0"/>
            <a:ext cx="17526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Communication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in a computer environment transmits: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Sender, receiver and communication channel</a:t>
            </a:r>
          </a:p>
          <a:p>
            <a:pPr lvl="1"/>
            <a:r>
              <a:rPr lang="en-US" dirty="0" smtClean="0"/>
              <a:t>Data need to be converted into digital information called bits (digitizing)</a:t>
            </a:r>
          </a:p>
        </p:txBody>
      </p:sp>
      <p:pic>
        <p:nvPicPr>
          <p:cNvPr id="5122" name="Picture 2" descr="C:\Documents and Settings\Mary-Hogan\Local Settings\Temporary Internet Files\Content.IE5\GFM1ULWJ\MPj043646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2362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C. Communication Networks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Computing Models</a:t>
            </a:r>
          </a:p>
          <a:p>
            <a:pPr lvl="2"/>
            <a:r>
              <a:rPr lang="en-US" dirty="0" smtClean="0"/>
              <a:t>Three computing models today:</a:t>
            </a:r>
          </a:p>
          <a:p>
            <a:pPr lvl="3"/>
            <a:r>
              <a:rPr lang="en-US" dirty="0" smtClean="0"/>
              <a:t>Centralized Computing – data were processed in large centralized computers with users entering data from local input devices</a:t>
            </a:r>
          </a:p>
          <a:p>
            <a:pPr lvl="3"/>
            <a:r>
              <a:rPr lang="en-US" dirty="0" smtClean="0"/>
              <a:t>Distributed Computing – requires networks so information and services could be easily shared between distributed environments </a:t>
            </a:r>
          </a:p>
          <a:p>
            <a:pPr lvl="4"/>
            <a:r>
              <a:rPr lang="en-US" dirty="0" smtClean="0"/>
              <a:t>Peer-to-Peer = puts all processing power on the user’s desktop PC; computers work together without any central controlling authority</a:t>
            </a:r>
          </a:p>
          <a:p>
            <a:pPr lvl="4"/>
            <a:r>
              <a:rPr lang="en-US" dirty="0" smtClean="0"/>
              <a:t>Client/server computing = uses a microcomputer, </a:t>
            </a:r>
            <a:r>
              <a:rPr lang="en-US" dirty="0" err="1" smtClean="0"/>
              <a:t>mide</a:t>
            </a:r>
            <a:r>
              <a:rPr lang="en-US" dirty="0" smtClean="0"/>
              <a:t>-range computer or mainframe as a server to its clients</a:t>
            </a:r>
          </a:p>
          <a:p>
            <a:pPr lvl="5"/>
            <a:r>
              <a:rPr lang="en-US" dirty="0" smtClean="0"/>
              <a:t>Thin client – server may handle all functions with the client having only an interface to the server</a:t>
            </a:r>
          </a:p>
          <a:p>
            <a:pPr lvl="3"/>
            <a:r>
              <a:rPr lang="en-US" dirty="0" smtClean="0"/>
              <a:t>Collaborative Computing – emerged in the 1990s; network infrastructure support data, information and process sharing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C. Communication Networks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Network Categories</a:t>
            </a:r>
          </a:p>
          <a:p>
            <a:pPr lvl="2"/>
            <a:r>
              <a:rPr lang="en-US" dirty="0" smtClean="0"/>
              <a:t>Local Area Networks (LAN) – private network that supports communications within an office, building or firm</a:t>
            </a:r>
          </a:p>
          <a:p>
            <a:pPr lvl="3"/>
            <a:r>
              <a:rPr lang="en-US" dirty="0" smtClean="0"/>
              <a:t>LAN links electronic devices so that data can be shared easily and at greater speeds</a:t>
            </a:r>
          </a:p>
          <a:p>
            <a:pPr lvl="2"/>
            <a:r>
              <a:rPr lang="en-US" dirty="0" smtClean="0"/>
              <a:t>Wide Area Networks (WAN) – combination of private or public lines, microwave, or satellite transmission for long distance communications between two or more LANs</a:t>
            </a:r>
          </a:p>
        </p:txBody>
      </p:sp>
      <p:pic>
        <p:nvPicPr>
          <p:cNvPr id="13314" name="Picture 2" descr="C:\Documents and Settings\Mary-Hogan\Local Settings\Temporary Internet Files\Content.IE5\KFS7SHCJ\MPj040182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280" y="5029200"/>
            <a:ext cx="390144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C. Communication Networks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3"/>
            <a:r>
              <a:rPr lang="en-US" dirty="0" smtClean="0"/>
              <a:t>Five Categories of WANS</a:t>
            </a:r>
          </a:p>
          <a:p>
            <a:pPr lvl="4"/>
            <a:r>
              <a:rPr lang="en-US" dirty="0" smtClean="0"/>
              <a:t>Enterprise Network – connects distributed networks of a single organization</a:t>
            </a:r>
          </a:p>
          <a:p>
            <a:pPr lvl="4"/>
            <a:r>
              <a:rPr lang="en-US" dirty="0" smtClean="0"/>
              <a:t>Metropolitan Area Network (MAN) – limited to a small geographic area</a:t>
            </a:r>
          </a:p>
          <a:p>
            <a:pPr lvl="4"/>
            <a:r>
              <a:rPr lang="en-US" dirty="0" smtClean="0"/>
              <a:t>Global Network – Internet is the world’s largest computer network (ON TEST!!!!)</a:t>
            </a:r>
          </a:p>
          <a:p>
            <a:pPr lvl="4"/>
            <a:r>
              <a:rPr lang="en-US" dirty="0" smtClean="0"/>
              <a:t>Virtual Private Network (VPN) – used for intranet and extranet security; uses firewalls and other measures to establish a secure network when the Internet is the network backbone</a:t>
            </a:r>
          </a:p>
          <a:p>
            <a:pPr lvl="4"/>
            <a:r>
              <a:rPr lang="en-US" dirty="0" smtClean="0"/>
              <a:t>Value Added Network (VAN) – private multimedia, multipath, third-party managed, medium-speed WAN</a:t>
            </a:r>
          </a:p>
          <a:p>
            <a:pPr lvl="5"/>
            <a:r>
              <a:rPr lang="en-US" dirty="0" smtClean="0"/>
              <a:t>Economical because it is shared by multiple organizations</a:t>
            </a:r>
          </a:p>
          <a:p>
            <a:pPr lvl="5"/>
            <a:r>
              <a:rPr lang="en-US" dirty="0" smtClean="0"/>
              <a:t>Subscription fee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C. Communication Networks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Network Topologies</a:t>
            </a:r>
          </a:p>
          <a:p>
            <a:pPr lvl="2"/>
            <a:r>
              <a:rPr lang="en-US" dirty="0" smtClean="0"/>
              <a:t>Three basic network structures are used in local area and wide-area telecommunications networks</a:t>
            </a:r>
          </a:p>
          <a:p>
            <a:pPr lvl="3"/>
            <a:r>
              <a:rPr lang="en-US" dirty="0" smtClean="0"/>
              <a:t>Bus configuration – attaches all peripheral devices</a:t>
            </a:r>
          </a:p>
          <a:p>
            <a:pPr lvl="3">
              <a:buNone/>
            </a:pPr>
            <a:endParaRPr lang="en-US" dirty="0" smtClean="0"/>
          </a:p>
        </p:txBody>
      </p:sp>
      <p:pic>
        <p:nvPicPr>
          <p:cNvPr id="6146" name="Picture 2" descr="C:\Documents and Settings\Mary-Hogan\Local Settings\Temporary Internet Files\Content.IE5\6X648YET\MPj039972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3429000" cy="2286000"/>
          </a:xfrm>
          <a:prstGeom prst="rect">
            <a:avLst/>
          </a:prstGeom>
          <a:noFill/>
        </p:spPr>
      </p:pic>
      <p:pic>
        <p:nvPicPr>
          <p:cNvPr id="6147" name="Picture 3" descr="C:\Documents and Settings\Mary-Hogan\Local Settings\Temporary Internet Files\Content.IE5\GABLU3L4\MCj0441462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429000"/>
            <a:ext cx="3276257" cy="274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/>
          <a:lstStyle/>
          <a:p>
            <a:r>
              <a:rPr lang="en-US" dirty="0" smtClean="0"/>
              <a:t>Communications is the exchange of internal and external messages (both written and verbal) that forms the basis for all office interaction.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Telecommunications</a:t>
            </a:r>
            <a:r>
              <a:rPr lang="en-US" dirty="0" smtClean="0"/>
              <a:t> is the exchange of voice, data, text, graphics, or audio and video information over computer-based networks.</a:t>
            </a:r>
          </a:p>
        </p:txBody>
      </p:sp>
      <p:pic>
        <p:nvPicPr>
          <p:cNvPr id="1026" name="Picture 2" descr="C:\Documents and Settings\Mary-Hogan\Local Settings\Temporary Internet Files\Content.IE5\HXB17K3C\MCj044133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00600"/>
            <a:ext cx="29718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C. Communication Networks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dirty="0" smtClean="0"/>
              <a:t>Star configuration – central computer required (central node)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C:\Documents and Settings\Mary-Hogan\Local Settings\Temporary Internet Files\Content.IE5\KFS7SHCJ\MPj040201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280" y="2362200"/>
            <a:ext cx="390144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C. Communication Networks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dirty="0" smtClean="0"/>
              <a:t>Ring configuration – implemented to eliminate reliance on a central decision point for WANs</a:t>
            </a:r>
          </a:p>
          <a:p>
            <a:pPr lvl="4"/>
            <a:r>
              <a:rPr lang="en-US" dirty="0" smtClean="0"/>
              <a:t>A configuration is called network topology</a:t>
            </a:r>
          </a:p>
          <a:p>
            <a:pPr lvl="4"/>
            <a:r>
              <a:rPr lang="en-US" dirty="0" smtClean="0"/>
              <a:t>Star and ring topologies are common for WANs</a:t>
            </a:r>
          </a:p>
          <a:p>
            <a:pPr lvl="4"/>
            <a:r>
              <a:rPr lang="en-US" dirty="0" smtClean="0"/>
              <a:t>No matter what network topology is applied, local area networks are either a client/server or a peer-to-peer computing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 descr="C:\Documents and Settings\Mary-Hogan\Local Settings\Temporary Internet Files\Content.IE5\KFS7SHCJ\MPj04226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48047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A. Telecommunications Components and Functions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Telecommunications Industry</a:t>
            </a:r>
          </a:p>
          <a:p>
            <a:pPr marL="880110" lvl="1" indent="-514350"/>
            <a:r>
              <a:rPr lang="en-US" dirty="0" smtClean="0"/>
              <a:t>	Deregulated in 1984 by Justice Dept. – allowed competition in the selling of telecom services and equipment</a:t>
            </a:r>
          </a:p>
          <a:p>
            <a:pPr marL="880110" lvl="1" indent="-514350"/>
            <a:r>
              <a:rPr lang="en-US" dirty="0" smtClean="0"/>
              <a:t>In 1996 – Telecommunications Deregulation and Reform Act widened deregulation by freeing telephone companies, broadcasters and cable companies to enter each other’s markets</a:t>
            </a:r>
          </a:p>
          <a:p>
            <a:pPr marL="880110" lvl="1" indent="-514350">
              <a:buNone/>
            </a:pPr>
            <a:endParaRPr lang="en-US" dirty="0" smtClean="0"/>
          </a:p>
        </p:txBody>
      </p:sp>
      <p:pic>
        <p:nvPicPr>
          <p:cNvPr id="8195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343400"/>
            <a:ext cx="1600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A. Telecommunications Components and Functions 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05840" lvl="4" indent="-457200">
              <a:buSzPct val="95000"/>
              <a:buAutoNum type="arabicPeriod" startAt="2"/>
            </a:pPr>
            <a:r>
              <a:rPr lang="en-US" dirty="0" smtClean="0"/>
              <a:t>Telecommunications Software and Hardware – telecommunication system is a collection of software and hardware for transmitting information between diverse locations</a:t>
            </a:r>
          </a:p>
          <a:p>
            <a:pPr marL="1280160" lvl="5" indent="-457200">
              <a:buSzPct val="95000"/>
            </a:pPr>
            <a:r>
              <a:rPr lang="en-US" dirty="0" smtClean="0"/>
              <a:t>Software controls the entire transmission process including:</a:t>
            </a:r>
          </a:p>
          <a:p>
            <a:pPr marL="1463040" lvl="6" indent="-457200">
              <a:buSzPct val="95000"/>
            </a:pPr>
            <a:r>
              <a:rPr lang="en-US" dirty="0" smtClean="0"/>
              <a:t>Establishing an interface between sender/receiver</a:t>
            </a:r>
          </a:p>
          <a:p>
            <a:pPr marL="1463040" lvl="6" indent="-457200">
              <a:buSzPct val="95000"/>
            </a:pPr>
            <a:r>
              <a:rPr lang="en-US" dirty="0" smtClean="0"/>
              <a:t>Routing messages</a:t>
            </a:r>
          </a:p>
          <a:p>
            <a:pPr marL="1463040" lvl="6" indent="-457200">
              <a:buSzPct val="95000"/>
            </a:pPr>
            <a:r>
              <a:rPr lang="en-US" dirty="0" smtClean="0"/>
              <a:t>Ensuring that the right message is sent to the correct receiver</a:t>
            </a:r>
          </a:p>
          <a:p>
            <a:pPr marL="1463040" lvl="6" indent="-457200">
              <a:buSzPct val="95000"/>
            </a:pPr>
            <a:r>
              <a:rPr lang="en-US" dirty="0" smtClean="0"/>
              <a:t>Performing editorial checks for transmission errors</a:t>
            </a:r>
          </a:p>
          <a:p>
            <a:pPr marL="1463040" lvl="6" indent="-457200">
              <a:buSzPct val="95000"/>
            </a:pPr>
            <a:r>
              <a:rPr lang="en-US" dirty="0" smtClean="0"/>
              <a:t>Converting message speeds and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A. Telecommunications Components and Functions 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3" indent="-274320">
              <a:buSzPct val="95000"/>
            </a:pPr>
            <a:r>
              <a:rPr lang="en-US" dirty="0" smtClean="0"/>
              <a:t>Hardware – telecom hardware supports the data transmission and reception includes several types of processors and a network interface card (NIC)</a:t>
            </a:r>
          </a:p>
          <a:p>
            <a:pPr marL="822960" lvl="4" indent="-274320">
              <a:buSzPct val="95000"/>
            </a:pPr>
            <a:r>
              <a:rPr lang="en-US" dirty="0" smtClean="0"/>
              <a:t>Processors = devices necessary for the communication function</a:t>
            </a:r>
          </a:p>
          <a:p>
            <a:pPr marL="1097280" lvl="5" indent="-274320">
              <a:buSzPct val="95000"/>
            </a:pPr>
            <a:r>
              <a:rPr lang="en-US" dirty="0" smtClean="0"/>
              <a:t>Five telecommunications processors</a:t>
            </a:r>
          </a:p>
          <a:p>
            <a:pPr marL="1165860" lvl="5" indent="-342900">
              <a:buSzPct val="95000"/>
              <a:buFont typeface="+mj-lt"/>
              <a:buAutoNum type="arabicPeriod"/>
            </a:pPr>
            <a:r>
              <a:rPr lang="en-US" dirty="0" smtClean="0"/>
              <a:t>Modem – device that converts digital data codes into analog signals; two modems are always required for computers to communicate; one at sending </a:t>
            </a:r>
            <a:r>
              <a:rPr lang="en-US" b="1" dirty="0" err="1" smtClean="0"/>
              <a:t>MO</a:t>
            </a:r>
            <a:r>
              <a:rPr lang="en-US" dirty="0" err="1" smtClean="0"/>
              <a:t>dulates</a:t>
            </a:r>
            <a:r>
              <a:rPr lang="en-US" dirty="0" smtClean="0"/>
              <a:t> the digital data; </a:t>
            </a:r>
            <a:r>
              <a:rPr lang="en-US" b="1" dirty="0" err="1" smtClean="0"/>
              <a:t>DEM</a:t>
            </a:r>
            <a:r>
              <a:rPr lang="en-US" dirty="0" err="1" smtClean="0"/>
              <a:t>odulated</a:t>
            </a:r>
            <a:r>
              <a:rPr lang="en-US" dirty="0" smtClean="0"/>
              <a:t> when data reaches the receiving location</a:t>
            </a:r>
          </a:p>
          <a:p>
            <a:pPr marL="1165860" lvl="5" indent="-342900">
              <a:buSzPct val="95000"/>
              <a:buFont typeface="+mj-lt"/>
              <a:buAutoNum type="arabicPeriod"/>
            </a:pPr>
            <a:r>
              <a:rPr lang="en-US" dirty="0" smtClean="0"/>
              <a:t>Front-end processor – small, specialized computer that communicates with the main computer system and manages routine tasks</a:t>
            </a:r>
          </a:p>
          <a:p>
            <a:endParaRPr lang="en-US" dirty="0"/>
          </a:p>
        </p:txBody>
      </p:sp>
      <p:pic>
        <p:nvPicPr>
          <p:cNvPr id="9218" name="Picture 2" descr="C:\Documents and Settings\Mary-Hogan\Local Settings\Temporary Internet Files\Content.IE5\2X4LUFOH\MCj039849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953000"/>
            <a:ext cx="16002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A. Telecommunications Components and Functions 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17720"/>
          </a:xfrm>
        </p:spPr>
        <p:txBody>
          <a:bodyPr/>
          <a:lstStyle/>
          <a:p>
            <a:pPr marL="1165860" lvl="5" indent="-342900">
              <a:buSzPct val="95000"/>
              <a:buNone/>
            </a:pPr>
            <a:r>
              <a:rPr lang="en-US" dirty="0" smtClean="0"/>
              <a:t>3.	Multiplexer – allows one communication channel to carry data from multiple sources at the same time; needed at both the receiving and sending locations</a:t>
            </a:r>
          </a:p>
          <a:p>
            <a:pPr marL="1165860" lvl="5" indent="-342900">
              <a:buSzPct val="95000"/>
              <a:buNone/>
            </a:pPr>
            <a:r>
              <a:rPr lang="en-US" dirty="0" smtClean="0"/>
              <a:t>4.	Bridge – communication processor that provides a connection between two similar networks</a:t>
            </a:r>
          </a:p>
          <a:p>
            <a:pPr marL="1165860" lvl="5" indent="-342900">
              <a:buSzPct val="95000"/>
              <a:buNone/>
            </a:pPr>
            <a:r>
              <a:rPr lang="en-US" dirty="0" smtClean="0"/>
              <a:t>5.	Gateway – communication processor needed to connect two dissimilar networks; translates the differences between the two systems so the computers can communicate with one another</a:t>
            </a:r>
          </a:p>
          <a:p>
            <a:pPr marL="1165860" lvl="5" indent="-342900">
              <a:buSzPct val="95000"/>
              <a:buNone/>
            </a:pPr>
            <a:r>
              <a:rPr lang="en-US" dirty="0" smtClean="0"/>
              <a:t>Network Interface card (NIC)– an expansion card that connects the microcomputer to a network enabling the exchange of data between computers</a:t>
            </a:r>
          </a:p>
          <a:p>
            <a:endParaRPr lang="en-US" dirty="0"/>
          </a:p>
        </p:txBody>
      </p:sp>
      <p:pic>
        <p:nvPicPr>
          <p:cNvPr id="10242" name="Picture 2" descr="C:\Documents and Settings\Mary-Hogan\Local Settings\Temporary Internet Files\Content.IE5\GFM1ULWJ\MCj0299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886" y="5105400"/>
            <a:ext cx="1824228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A. Telecommunications Components and Functions 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-457200">
              <a:buClr>
                <a:schemeClr val="accent3"/>
              </a:buClr>
              <a:buSzPct val="95000"/>
              <a:buAutoNum type="arabicPeriod" startAt="3"/>
            </a:pPr>
            <a:r>
              <a:rPr lang="en-US" b="1" i="1" dirty="0" smtClean="0"/>
              <a:t>Telecommunication Channels:</a:t>
            </a:r>
          </a:p>
          <a:p>
            <a:pPr marL="731520" lvl="2" indent="-457200">
              <a:buClr>
                <a:schemeClr val="accent3"/>
              </a:buClr>
              <a:buSzPct val="95000"/>
            </a:pPr>
            <a:r>
              <a:rPr lang="en-US" dirty="0" smtClean="0"/>
              <a:t>Analog transmission signals = voice transmission; Digital transmission signals = data transmission</a:t>
            </a:r>
            <a:r>
              <a:rPr lang="en-US" b="1" i="1" dirty="0" smtClean="0"/>
              <a:t>	</a:t>
            </a:r>
          </a:p>
          <a:p>
            <a:pPr marL="731520" lvl="2" indent="-457200">
              <a:buClr>
                <a:schemeClr val="accent3"/>
              </a:buClr>
              <a:buSzPct val="95000"/>
            </a:pPr>
            <a:r>
              <a:rPr lang="en-US" dirty="0" smtClean="0"/>
              <a:t>Three types of line channels:</a:t>
            </a:r>
          </a:p>
          <a:p>
            <a:pPr marL="1005840" lvl="3" indent="-457200">
              <a:buSzPct val="95000"/>
            </a:pPr>
            <a:r>
              <a:rPr lang="en-US" dirty="0" smtClean="0"/>
              <a:t> 1) twisted wire; 2) coaxial cable; 3) fiber optics</a:t>
            </a:r>
          </a:p>
          <a:p>
            <a:pPr marL="1005840" lvl="3" indent="-457200">
              <a:buSzPct val="95000"/>
            </a:pPr>
            <a:r>
              <a:rPr lang="en-US" dirty="0" smtClean="0"/>
              <a:t>Wireless transmission includes microwave, satellite and radio technologies</a:t>
            </a:r>
          </a:p>
          <a:p>
            <a:pPr marL="1005840" lvl="3" indent="-457200">
              <a:buSzPct val="95000"/>
            </a:pPr>
            <a:r>
              <a:rPr lang="en-US" dirty="0" smtClean="0"/>
              <a:t>Twisted wire – relatively slow and transmission interference</a:t>
            </a:r>
          </a:p>
          <a:p>
            <a:pPr marL="731520" lvl="2" indent="-457200">
              <a:buClr>
                <a:schemeClr val="accent3"/>
              </a:buClr>
              <a:buSzPct val="95000"/>
            </a:pPr>
            <a:r>
              <a:rPr lang="en-US" dirty="0" smtClean="0"/>
              <a:t>Digital subscriber line = DSL – high capacity digital transmission over twisted copper lines; not used between telephone switching stations</a:t>
            </a:r>
          </a:p>
          <a:p>
            <a:pPr marL="731520" lvl="2" indent="-457200">
              <a:buClr>
                <a:schemeClr val="accent3"/>
              </a:buClr>
              <a:buSzPct val="95000"/>
            </a:pPr>
            <a:r>
              <a:rPr lang="en-US" dirty="0" smtClean="0"/>
              <a:t>T-1 Line = dedicated line consisting of 24 individual channels used by Internet Service Providers (leased or purchased from telephone companies)</a:t>
            </a:r>
          </a:p>
          <a:p>
            <a:pPr marL="731520" lvl="2" indent="-457200">
              <a:buClr>
                <a:schemeClr val="accent3"/>
              </a:buClr>
              <a:buSzPct val="95000"/>
            </a:pPr>
            <a:r>
              <a:rPr lang="en-US" dirty="0" smtClean="0"/>
              <a:t>T-3 Line = dedicated service line consists of 672 individual channels; mainly used by ISPs connecting to the Internet backbone</a:t>
            </a:r>
          </a:p>
          <a:p>
            <a:pPr marL="731520" lvl="2" indent="-457200">
              <a:buClr>
                <a:schemeClr val="accent3"/>
              </a:buClr>
              <a:buSzPct val="95000"/>
            </a:pPr>
            <a:r>
              <a:rPr lang="en-US" dirty="0" smtClean="0"/>
              <a:t>Coaxial cable – thickly insulated copper wire for fast data transmission; minimizes wire tapping = broadband for digital transmission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A. Telecommunications Components and Functions 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1520" lvl="2" indent="-457200">
              <a:buClr>
                <a:schemeClr val="accent3"/>
              </a:buClr>
              <a:buSzPct val="95000"/>
            </a:pPr>
            <a:r>
              <a:rPr lang="en-US" dirty="0" smtClean="0"/>
              <a:t>Fiber optic cable = thousands of fine glass fibers used to transmit light beams (laser technology); faster and more durable than copper wire; transmission rates are 640 times greater than coaxial cable!</a:t>
            </a:r>
          </a:p>
          <a:p>
            <a:pPr marL="731520" lvl="2" indent="-457200">
              <a:buClr>
                <a:schemeClr val="accent3"/>
              </a:buClr>
              <a:buSzPct val="95000"/>
            </a:pPr>
            <a:r>
              <a:rPr lang="en-US" dirty="0" smtClean="0"/>
              <a:t>Provides greater security from tapping</a:t>
            </a:r>
          </a:p>
          <a:p>
            <a:pPr marL="731520" lvl="2" indent="-45720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Wireless channels – rely on low-power radio frequencies or infrared technology to transmit digital communications</a:t>
            </a:r>
          </a:p>
          <a:p>
            <a:pPr marL="731520" lvl="2" indent="-45720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	channels include microwave, satellites, wireless networks, Bluetooth, and cellular</a:t>
            </a:r>
          </a:p>
          <a:p>
            <a:pPr marL="731520" lvl="2" indent="-45720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	*	microwave = earthbound system and transmission is point-to-point in a straight line; microwave antennas on tops of towers; spaced about 30 miles apart</a:t>
            </a:r>
          </a:p>
          <a:p>
            <a:pPr marL="731520" lvl="2" indent="-457200">
              <a:buClr>
                <a:schemeClr val="accent3"/>
              </a:buClr>
              <a:buSzPct val="95000"/>
              <a:buNone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A. Telecommunications Components and Functions 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smtClean="0"/>
              <a:t>Satellite communication systems are placed in orbit to accept (uplink) and retransmit (downlink) transmission signals</a:t>
            </a:r>
          </a:p>
          <a:p>
            <a:pPr lvl="3"/>
            <a:r>
              <a:rPr lang="en-US" dirty="0" smtClean="0"/>
              <a:t>Cost effective for very large quantities of data over very long distances</a:t>
            </a:r>
          </a:p>
          <a:p>
            <a:pPr lvl="2"/>
            <a:r>
              <a:rPr lang="en-US" dirty="0" smtClean="0"/>
              <a:t>Wireless local-area networks (LAN) – solution for short-distance connections via low-frequency radio technology or infrared technology</a:t>
            </a:r>
          </a:p>
          <a:p>
            <a:pPr lvl="3"/>
            <a:r>
              <a:rPr lang="en-US" dirty="0" smtClean="0"/>
              <a:t>Infrared technology uses infrared light beams to establish the communication links among computers in the network</a:t>
            </a:r>
          </a:p>
          <a:p>
            <a:pPr lvl="2"/>
            <a:r>
              <a:rPr lang="en-US" dirty="0" smtClean="0"/>
              <a:t>Bluetooth – uses radio technology and transmits data around corners and through objects; not a line of sight channel</a:t>
            </a:r>
          </a:p>
          <a:p>
            <a:pPr lvl="2"/>
            <a:r>
              <a:rPr lang="en-US" dirty="0" smtClean="0"/>
              <a:t>Cellular – devices are equipped with radio technology for transmission of voice and data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1021</TotalTime>
  <Words>1245</Words>
  <Application>Microsoft Office PowerPoint</Application>
  <PresentationFormat>On-screen Show (4:3)</PresentationFormat>
  <Paragraphs>180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 office systems and technology Chapter 3 </vt:lpstr>
      <vt:lpstr>Overview</vt:lpstr>
      <vt:lpstr>A. Telecommunications Components and Functions</vt:lpstr>
      <vt:lpstr>A. Telecommunications Components and Functions (cont’d)</vt:lpstr>
      <vt:lpstr>A. Telecommunications Components and Functions (cont’d)</vt:lpstr>
      <vt:lpstr>A. Telecommunications Components and Functions (cont’d)</vt:lpstr>
      <vt:lpstr>A. Telecommunications Components and Functions (cont’d)</vt:lpstr>
      <vt:lpstr>A. Telecommunications Components and Functions (cont’d)</vt:lpstr>
      <vt:lpstr>A. Telecommunications Components and Functions (cont’d)</vt:lpstr>
      <vt:lpstr>B. Telephone Communications</vt:lpstr>
      <vt:lpstr>B. Telephone Communications (cont’d)</vt:lpstr>
      <vt:lpstr>B. Telephone Communications (cont’d)</vt:lpstr>
      <vt:lpstr>B. Telephone Communications (cont’d)</vt:lpstr>
      <vt:lpstr>B. Telephone Communications (cont’d)</vt:lpstr>
      <vt:lpstr>C. Communication Networks</vt:lpstr>
      <vt:lpstr>C. Communication Networks (cont’d)</vt:lpstr>
      <vt:lpstr>C. Communication Networks (cont’d)</vt:lpstr>
      <vt:lpstr>C. Communication Networks (cont’d)</vt:lpstr>
      <vt:lpstr>C. Communication Networks (cont’d)</vt:lpstr>
      <vt:lpstr>C. Communication Networks (cont’d)</vt:lpstr>
      <vt:lpstr>C. Communication Networks (cont’d)</vt:lpstr>
      <vt:lpstr>THE END!</vt:lpstr>
    </vt:vector>
  </TitlesOfParts>
  <Company>TAMU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Office Administration  Chapter 6 </dc:title>
  <dc:creator>Mary-Hogan</dc:creator>
  <cp:lastModifiedBy>Benavides</cp:lastModifiedBy>
  <cp:revision>113</cp:revision>
  <dcterms:created xsi:type="dcterms:W3CDTF">2008-08-06T21:30:08Z</dcterms:created>
  <dcterms:modified xsi:type="dcterms:W3CDTF">2009-09-10T20:35:14Z</dcterms:modified>
</cp:coreProperties>
</file>